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1124" r:id="rId3"/>
    <p:sldId id="1125" r:id="rId4"/>
    <p:sldId id="477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SA#98-e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 – 13th – 19th December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SP-221308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Rel-18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March '23 (TSG#99)</a:t>
            </a:r>
          </a:p>
          <a:p>
            <a:pPr lvl="1"/>
            <a:r>
              <a:rPr lang="fr-FR" dirty="0"/>
              <a:t>Stage 3: </a:t>
            </a:r>
            <a:r>
              <a:rPr lang="fr-FR" dirty="0" err="1"/>
              <a:t>December</a:t>
            </a:r>
            <a:r>
              <a:rPr lang="fr-FR" dirty="0"/>
              <a:t> '23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March '24 (TSG#103)</a:t>
            </a:r>
          </a:p>
          <a:p>
            <a:pPr lvl="1"/>
            <a:endParaRPr lang="fr-FR" dirty="0"/>
          </a:p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dirty="0"/>
              <a:t>Possible </a:t>
            </a:r>
            <a:r>
              <a:rPr lang="fr-FR" dirty="0" err="1"/>
              <a:t>outcomes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No shift of the Stage 2 freeze date, WI exception for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work</a:t>
            </a:r>
            <a:endParaRPr lang="fr-FR" dirty="0"/>
          </a:p>
          <a:p>
            <a:pPr lvl="2"/>
            <a:r>
              <a:rPr lang="fr-FR" dirty="0"/>
              <a:t>Shift the stage 2 freeze date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possible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9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2 freeze and the stage 3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grant</a:t>
            </a:r>
            <a:r>
              <a:rPr lang="fr-FR" sz="1600" dirty="0"/>
              <a:t> </a:t>
            </a:r>
            <a:r>
              <a:rPr lang="fr-FR" sz="1600" dirty="0" err="1"/>
              <a:t>enough</a:t>
            </a:r>
            <a:r>
              <a:rPr lang="fr-FR" sz="1600" dirty="0"/>
              <a:t> time for TSG cross-coordination.</a:t>
            </a:r>
          </a:p>
          <a:p>
            <a:pPr lvl="2"/>
            <a:r>
              <a:rPr lang="fr-FR" sz="1600" dirty="0"/>
              <a:t>For CT, Stage 2 </a:t>
            </a:r>
            <a:r>
              <a:rPr lang="fr-FR" sz="1600" dirty="0" err="1"/>
              <a:t>requirements</a:t>
            </a:r>
            <a:r>
              <a:rPr lang="fr-FR" sz="1600" dirty="0"/>
              <a:t> </a:t>
            </a:r>
            <a:r>
              <a:rPr lang="fr-FR" sz="1600" dirty="0" err="1"/>
              <a:t>coming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SA2 but </a:t>
            </a:r>
            <a:r>
              <a:rPr lang="fr-FR" sz="1600" dirty="0" err="1"/>
              <a:t>also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SA3, SA4, SA5, SA6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3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3 freeze and ASN.1/</a:t>
            </a:r>
            <a:r>
              <a:rPr lang="fr-FR" sz="1800" dirty="0" err="1"/>
              <a:t>OpenAPI</a:t>
            </a:r>
            <a:r>
              <a:rPr lang="fr-FR" sz="1800" dirty="0"/>
              <a:t>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avoid</a:t>
            </a:r>
            <a:r>
              <a:rPr lang="fr-FR" sz="1600" dirty="0"/>
              <a:t> </a:t>
            </a:r>
            <a:r>
              <a:rPr lang="fr-FR" sz="1600" dirty="0" err="1"/>
              <a:t>protocol</a:t>
            </a:r>
            <a:r>
              <a:rPr lang="fr-FR" sz="1600" dirty="0"/>
              <a:t> </a:t>
            </a:r>
            <a:r>
              <a:rPr lang="fr-FR" sz="1600" dirty="0" err="1"/>
              <a:t>backward</a:t>
            </a:r>
            <a:r>
              <a:rPr lang="fr-FR" sz="1600" dirty="0"/>
              <a:t> incompatible change and </a:t>
            </a:r>
            <a:r>
              <a:rPr lang="fr-FR" sz="1600" dirty="0" err="1"/>
              <a:t>provide</a:t>
            </a:r>
            <a:r>
              <a:rPr lang="fr-FR" sz="1600" dirty="0"/>
              <a:t> </a:t>
            </a:r>
            <a:r>
              <a:rPr lang="fr-FR" sz="1600" dirty="0" err="1"/>
              <a:t>some</a:t>
            </a:r>
            <a:r>
              <a:rPr lang="fr-FR" sz="1600" dirty="0"/>
              <a:t>  buffer </a:t>
            </a:r>
            <a:r>
              <a:rPr lang="fr-FR" sz="1600" dirty="0" err="1"/>
              <a:t>protocol</a:t>
            </a:r>
            <a:r>
              <a:rPr lang="fr-FR" sz="1600" dirty="0"/>
              <a:t> consolidation</a:t>
            </a:r>
          </a:p>
          <a:p>
            <a:pPr lvl="1"/>
            <a:r>
              <a:rPr lang="en-US" sz="1800" dirty="0"/>
              <a:t>Common CT stage 3/RAN functional freeze date and ASN.1/</a:t>
            </a:r>
            <a:r>
              <a:rPr lang="en-US" sz="1800" dirty="0" err="1"/>
              <a:t>OpenAPI</a:t>
            </a:r>
            <a:r>
              <a:rPr lang="en-US" sz="1800" dirty="0"/>
              <a:t> freeze date</a:t>
            </a:r>
            <a:endParaRPr lang="fr-FR" sz="1800" dirty="0"/>
          </a:p>
          <a:p>
            <a:r>
              <a:rPr lang="fr-FR" sz="2000" dirty="0"/>
              <a:t>If Stage 2 freeze date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maintained</a:t>
            </a:r>
            <a:endParaRPr lang="fr-FR" sz="2000" dirty="0"/>
          </a:p>
          <a:p>
            <a:pPr lvl="1"/>
            <a:r>
              <a:rPr lang="fr-FR" sz="1800" dirty="0"/>
              <a:t>The </a:t>
            </a:r>
            <a:r>
              <a:rPr lang="fr-FR" sz="1800" dirty="0" err="1"/>
              <a:t>number</a:t>
            </a:r>
            <a:r>
              <a:rPr lang="fr-FR" sz="1800" dirty="0"/>
              <a:t> of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remain</a:t>
            </a:r>
            <a:r>
              <a:rPr lang="fr-FR" sz="1800" dirty="0"/>
              <a:t> "</a:t>
            </a:r>
            <a:r>
              <a:rPr lang="fr-FR" sz="1800" dirty="0" err="1"/>
              <a:t>under</a:t>
            </a:r>
            <a:r>
              <a:rPr lang="fr-FR" sz="1800" dirty="0"/>
              <a:t> control"</a:t>
            </a:r>
          </a:p>
          <a:p>
            <a:pPr lvl="2"/>
            <a:r>
              <a:rPr lang="fr-FR" sz="1600" dirty="0" err="1"/>
              <a:t>Having</a:t>
            </a:r>
            <a:r>
              <a:rPr lang="fr-FR" sz="1600" dirty="0"/>
              <a:t> </a:t>
            </a:r>
            <a:r>
              <a:rPr lang="fr-FR" sz="1600" dirty="0" err="1"/>
              <a:t>too</a:t>
            </a:r>
            <a:r>
              <a:rPr lang="fr-FR" sz="1600" dirty="0"/>
              <a:t> </a:t>
            </a:r>
            <a:r>
              <a:rPr lang="fr-FR" sz="1600" dirty="0" err="1"/>
              <a:t>many</a:t>
            </a:r>
            <a:r>
              <a:rPr lang="fr-FR" sz="1600" dirty="0"/>
              <a:t> stage 2 WI exceptions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mean</a:t>
            </a:r>
            <a:r>
              <a:rPr lang="fr-FR" sz="1600" dirty="0"/>
              <a:t> a stage 3 </a:t>
            </a:r>
            <a:r>
              <a:rPr lang="fr-FR" sz="1600" dirty="0" err="1"/>
              <a:t>done</a:t>
            </a:r>
            <a:r>
              <a:rPr lang="fr-FR" sz="1600" dirty="0"/>
              <a:t> in </a:t>
            </a:r>
            <a:r>
              <a:rPr lang="fr-FR" sz="1600" dirty="0" err="1"/>
              <a:t>only</a:t>
            </a:r>
            <a:r>
              <a:rPr lang="fr-FR" sz="1600" dirty="0"/>
              <a:t> 6 </a:t>
            </a:r>
            <a:r>
              <a:rPr lang="fr-FR" sz="1600" dirty="0" err="1"/>
              <a:t>months</a:t>
            </a:r>
            <a:r>
              <a:rPr lang="fr-FR" sz="1600" dirty="0"/>
              <a:t>, </a:t>
            </a:r>
            <a:r>
              <a:rPr lang="fr-FR" sz="1600" dirty="0" err="1"/>
              <a:t>which</a:t>
            </a:r>
            <a:r>
              <a:rPr lang="fr-FR" sz="1600" dirty="0"/>
              <a:t>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contradict</a:t>
            </a:r>
            <a:r>
              <a:rPr lang="fr-FR" sz="1600" dirty="0"/>
              <a:t> the 9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  <a:r>
              <a:rPr lang="fr-FR" sz="1600" dirty="0" err="1"/>
              <a:t>hardine</a:t>
            </a:r>
            <a:r>
              <a:rPr lang="fr-FR" sz="1600" dirty="0"/>
              <a:t>.</a:t>
            </a:r>
          </a:p>
          <a:p>
            <a:r>
              <a:rPr lang="fr-FR" sz="2000" dirty="0"/>
              <a:t>If Stage 2 freeze date </a:t>
            </a:r>
            <a:r>
              <a:rPr lang="fr-FR" sz="2000" dirty="0" err="1"/>
              <a:t>shifted</a:t>
            </a:r>
            <a:r>
              <a:rPr lang="fr-FR" sz="2000" dirty="0"/>
              <a:t> by </a:t>
            </a:r>
            <a:r>
              <a:rPr lang="fr-FR" sz="2000" dirty="0">
                <a:solidFill>
                  <a:srgbClr val="FF0000"/>
                </a:solidFill>
              </a:rPr>
              <a:t>X</a:t>
            </a:r>
            <a:r>
              <a:rPr lang="fr-FR" sz="2000" dirty="0"/>
              <a:t> </a:t>
            </a:r>
            <a:r>
              <a:rPr lang="fr-FR" sz="2000" dirty="0" err="1"/>
              <a:t>months</a:t>
            </a:r>
            <a:endParaRPr lang="fr-FR" sz="2000" dirty="0"/>
          </a:p>
          <a:p>
            <a:pPr lvl="1"/>
            <a:r>
              <a:rPr lang="fr-FR" sz="1800" dirty="0"/>
              <a:t>Stage 3 </a:t>
            </a:r>
            <a:r>
              <a:rPr lang="fr-FR" sz="1800" b="1" u="sng" dirty="0"/>
              <a:t>AND</a:t>
            </a:r>
            <a:r>
              <a:rPr lang="fr-FR" sz="1800" dirty="0"/>
              <a:t> ASN.1/</a:t>
            </a:r>
            <a:r>
              <a:rPr lang="fr-FR" sz="1800" dirty="0" err="1"/>
              <a:t>OpenAPI</a:t>
            </a:r>
            <a:r>
              <a:rPr lang="fr-FR" sz="1800" dirty="0"/>
              <a:t> freeze dates MUST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shifted</a:t>
            </a:r>
            <a:r>
              <a:rPr lang="fr-FR" sz="1800" dirty="0"/>
              <a:t> by </a:t>
            </a:r>
            <a:r>
              <a:rPr lang="fr-FR" sz="1800" dirty="0">
                <a:solidFill>
                  <a:srgbClr val="FF0000"/>
                </a:solidFill>
              </a:rPr>
              <a:t>X</a:t>
            </a:r>
            <a:r>
              <a:rPr lang="fr-FR" sz="1800" dirty="0"/>
              <a:t> </a:t>
            </a:r>
            <a:r>
              <a:rPr lang="fr-FR" sz="1800" dirty="0" err="1"/>
              <a:t>months</a:t>
            </a:r>
            <a:endParaRPr lang="fr-FR" sz="1800" dirty="0"/>
          </a:p>
          <a:p>
            <a:pPr lvl="1"/>
            <a:r>
              <a:rPr lang="fr-FR" sz="1800" dirty="0"/>
              <a:t>Limited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allowed</a:t>
            </a:r>
            <a:r>
              <a:rPr lang="fr-FR" sz="1800" dirty="0"/>
              <a:t> </a:t>
            </a:r>
            <a:r>
              <a:rPr lang="fr-FR" sz="1800" dirty="0" err="1"/>
              <a:t>after</a:t>
            </a:r>
            <a:r>
              <a:rPr lang="fr-FR" sz="1800" dirty="0"/>
              <a:t> the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37586</TotalTime>
  <Words>281</Words>
  <Application>Microsoft Office PowerPoint</Application>
  <PresentationFormat>Grand écran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CT view on Rel-18 Planning</vt:lpstr>
      <vt:lpstr>Release 18 Planning</vt:lpstr>
      <vt:lpstr>CT view on possible Rel-18  Stage 2 extension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1024</cp:revision>
  <dcterms:created xsi:type="dcterms:W3CDTF">2010-02-05T13:52:04Z</dcterms:created>
  <dcterms:modified xsi:type="dcterms:W3CDTF">2022-12-14T09:18:31Z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